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71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76943EC-2A20-494A-9456-62722289C8CC}" type="datetimeFigureOut">
              <a:rPr lang="ar-SA" smtClean="0"/>
              <a:pPr/>
              <a:t>27/03/1437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2A8E106-3CA7-4AC2-934B-1CB63AB8D49E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3472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ar-SA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dirty="0">
                <a:latin typeface="Arial" pitchFamily="34" charset="0"/>
                <a:ea typeface="msgothic" charset="0"/>
                <a:cs typeface="msgothic" charset="0"/>
              </a:rPr>
              <a:t>Processes involved in reduction of blood flow during an acute coronary event.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Ischemic Heart Diseases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Is a group of closely related syndromes resulting from Imbalance between cardiac blood supply and myocardial demand (myocardial ischemia 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LDA</a:t>
            </a:r>
            <a:r>
              <a:rPr lang="ar-IQ" dirty="0" smtClean="0"/>
              <a:t>)</a:t>
            </a:r>
            <a:r>
              <a:rPr lang="en-US" dirty="0" smtClean="0"/>
              <a:t>40</a:t>
            </a:r>
            <a:r>
              <a:rPr lang="ar-IQ" dirty="0" smtClean="0"/>
              <a:t>-</a:t>
            </a:r>
            <a:r>
              <a:rPr lang="en-US" dirty="0" smtClean="0"/>
              <a:t>50</a:t>
            </a:r>
            <a:r>
              <a:rPr lang="ar-IQ" dirty="0" smtClean="0"/>
              <a:t>(%</a:t>
            </a:r>
            <a:r>
              <a:rPr lang="en-US" dirty="0" smtClean="0"/>
              <a:t>anterior left ventricle, anterior septum, and apex</a:t>
            </a:r>
            <a:r>
              <a:rPr lang="ar-IQ" dirty="0" smtClean="0"/>
              <a:t>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RCA </a:t>
            </a:r>
            <a:r>
              <a:rPr lang="ar-IQ" dirty="0" smtClean="0"/>
              <a:t>)</a:t>
            </a:r>
            <a:r>
              <a:rPr lang="en-US" dirty="0" smtClean="0"/>
              <a:t>30</a:t>
            </a:r>
            <a:r>
              <a:rPr lang="ar-IQ" dirty="0" smtClean="0"/>
              <a:t>-</a:t>
            </a:r>
            <a:r>
              <a:rPr lang="en-US" dirty="0" smtClean="0"/>
              <a:t>4%)</a:t>
            </a:r>
            <a:r>
              <a:rPr lang="ar-IQ" dirty="0" smtClean="0"/>
              <a:t>: </a:t>
            </a:r>
            <a:r>
              <a:rPr lang="en-US" dirty="0" smtClean="0"/>
              <a:t>Posterior left ventricle, posterior septum, right ventricle</a:t>
            </a:r>
            <a:r>
              <a:rPr lang="ar-IQ" dirty="0" smtClean="0"/>
              <a:t>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LCX</a:t>
            </a:r>
            <a:r>
              <a:rPr lang="ar-IQ" dirty="0" smtClean="0"/>
              <a:t>: </a:t>
            </a:r>
            <a:r>
              <a:rPr lang="en-US" dirty="0" smtClean="0"/>
              <a:t>Lateral left ventricle</a:t>
            </a:r>
            <a:r>
              <a:rPr lang="ar-IQ" dirty="0" smtClean="0"/>
              <a:t>.</a:t>
            </a:r>
            <a:endParaRPr lang="en-US" dirty="0" smtClean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Grossly</a:t>
            </a:r>
            <a:r>
              <a:rPr lang="ar-IQ" dirty="0" smtClean="0"/>
              <a:t>: </a:t>
            </a:r>
            <a:r>
              <a:rPr lang="en-US" dirty="0" smtClean="0"/>
              <a:t>Before 12 hours not apparent</a:t>
            </a:r>
            <a:r>
              <a:rPr lang="ar-IQ" dirty="0" smtClean="0"/>
              <a:t>. </a:t>
            </a:r>
            <a:r>
              <a:rPr lang="en-US" dirty="0" smtClean="0"/>
              <a:t>12</a:t>
            </a:r>
            <a:r>
              <a:rPr lang="ar-IQ" dirty="0" smtClean="0"/>
              <a:t>-</a:t>
            </a:r>
            <a:r>
              <a:rPr lang="en-US" dirty="0" smtClean="0"/>
              <a:t>24 h, infracted area appears red blue discoloration due to trapped blood</a:t>
            </a:r>
            <a:r>
              <a:rPr lang="ar-IQ" dirty="0" smtClean="0"/>
              <a:t>. </a:t>
            </a:r>
            <a:r>
              <a:rPr lang="en-US" dirty="0" smtClean="0"/>
              <a:t>After that the area becomes sharply defined yellow area</a:t>
            </a:r>
            <a:r>
              <a:rPr lang="ar-IQ" dirty="0" smtClean="0"/>
              <a:t>. </a:t>
            </a:r>
            <a:r>
              <a:rPr lang="en-US" dirty="0" smtClean="0"/>
              <a:t>By 10</a:t>
            </a:r>
            <a:r>
              <a:rPr lang="ar-IQ" dirty="0" smtClean="0"/>
              <a:t>-</a:t>
            </a:r>
            <a:r>
              <a:rPr lang="en-US" dirty="0" smtClean="0"/>
              <a:t>14 days the infracted area becomes rimmed by hyperemic granulation tissue</a:t>
            </a:r>
            <a:r>
              <a:rPr lang="ar-IQ" dirty="0" smtClean="0"/>
              <a:t>. </a:t>
            </a:r>
            <a:r>
              <a:rPr lang="en-US" dirty="0" smtClean="0"/>
              <a:t>After weeks the infracted area replaced by fibrous scar</a:t>
            </a:r>
            <a:r>
              <a:rPr lang="ar-IQ" dirty="0" smtClean="0"/>
              <a:t>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Microscopically typical features of coagulative necrosis</a:t>
            </a:r>
            <a:r>
              <a:rPr lang="ar-IQ" dirty="0" smtClean="0"/>
              <a:t>.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Complications: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1</a:t>
            </a:r>
            <a:r>
              <a:rPr lang="ar-IQ" dirty="0" smtClean="0"/>
              <a:t>-</a:t>
            </a:r>
            <a:r>
              <a:rPr lang="en-US" dirty="0" err="1" smtClean="0"/>
              <a:t>Arrythmias</a:t>
            </a:r>
            <a:r>
              <a:rPr lang="ar-IQ" dirty="0" smtClean="0"/>
              <a:t>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</a:t>
            </a:r>
            <a:r>
              <a:rPr lang="ar-IQ" dirty="0" smtClean="0"/>
              <a:t>-</a:t>
            </a:r>
            <a:r>
              <a:rPr lang="en-US" dirty="0" smtClean="0"/>
              <a:t>Myocardial rupture</a:t>
            </a:r>
            <a:r>
              <a:rPr lang="ar-IQ" dirty="0" smtClean="0"/>
              <a:t>: </a:t>
            </a:r>
            <a:r>
              <a:rPr lang="en-US" dirty="0" smtClean="0"/>
              <a:t>1</a:t>
            </a:r>
            <a:r>
              <a:rPr lang="ar-IQ" dirty="0" smtClean="0"/>
              <a:t>-</a:t>
            </a:r>
            <a:r>
              <a:rPr lang="en-US" dirty="0" smtClean="0"/>
              <a:t>5</a:t>
            </a:r>
            <a:r>
              <a:rPr lang="ar-IQ" dirty="0" smtClean="0"/>
              <a:t>% </a:t>
            </a:r>
            <a:r>
              <a:rPr lang="en-US" dirty="0" smtClean="0"/>
              <a:t>of MI</a:t>
            </a:r>
            <a:r>
              <a:rPr lang="ar-IQ" dirty="0" smtClean="0"/>
              <a:t>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</a:t>
            </a:r>
            <a:r>
              <a:rPr lang="ar-IQ" dirty="0" smtClean="0"/>
              <a:t>- </a:t>
            </a:r>
            <a:r>
              <a:rPr lang="en-US" dirty="0" smtClean="0"/>
              <a:t>Contractile dysfunction and left</a:t>
            </a:r>
            <a:r>
              <a:rPr lang="ar-IQ" dirty="0" smtClean="0"/>
              <a:t>-</a:t>
            </a:r>
            <a:r>
              <a:rPr lang="en-US" dirty="0" smtClean="0"/>
              <a:t>sided heart failure</a:t>
            </a:r>
            <a:r>
              <a:rPr lang="ar-IQ" dirty="0" smtClean="0"/>
              <a:t>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4</a:t>
            </a:r>
            <a:r>
              <a:rPr lang="ar-IQ" dirty="0" smtClean="0"/>
              <a:t>- </a:t>
            </a:r>
            <a:r>
              <a:rPr lang="en-US" dirty="0" smtClean="0"/>
              <a:t>Pericarditis</a:t>
            </a:r>
            <a:r>
              <a:rPr lang="ar-IQ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5-</a:t>
            </a:r>
            <a:r>
              <a:rPr lang="ar-IQ" dirty="0" smtClean="0"/>
              <a:t> </a:t>
            </a:r>
            <a:r>
              <a:rPr lang="en-US" dirty="0" smtClean="0"/>
              <a:t>Aneurysm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Chronic ischemic heart </a:t>
            </a:r>
            <a:r>
              <a:rPr lang="en-US" b="1" dirty="0" smtClean="0"/>
              <a:t>disease: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Is progressive heart failure due to ischemic injury either from prior infarction or chronic low grade ischemia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Sudden Cardiac </a:t>
            </a:r>
            <a:r>
              <a:rPr lang="en-US" b="1" dirty="0" smtClean="0"/>
              <a:t>death: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Result from fatal arrhythmias most commonly in patients with severe coronary artery disease</a:t>
            </a:r>
            <a:r>
              <a:rPr lang="ar-IQ" dirty="0" smtClean="0"/>
              <a:t>.</a:t>
            </a:r>
            <a:endParaRPr lang="en-US" dirty="0" smtClean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There are 4 clinical syndromes</a:t>
            </a:r>
            <a:r>
              <a:rPr lang="ar-IQ" dirty="0" smtClean="0"/>
              <a:t>: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1-Angina pectoris.</a:t>
            </a:r>
          </a:p>
          <a:p>
            <a:pPr algn="l">
              <a:buNone/>
            </a:pPr>
            <a:r>
              <a:rPr lang="en-US" dirty="0" smtClean="0"/>
              <a:t>2- Acute myocardial infarction. </a:t>
            </a:r>
          </a:p>
          <a:p>
            <a:pPr algn="l">
              <a:buNone/>
            </a:pPr>
            <a:r>
              <a:rPr lang="en-US" dirty="0" smtClean="0"/>
              <a:t>3- Chronic IHD.</a:t>
            </a:r>
          </a:p>
          <a:p>
            <a:pPr algn="l">
              <a:buNone/>
            </a:pPr>
            <a:r>
              <a:rPr lang="en-US" dirty="0" smtClean="0"/>
              <a:t>4- Sudden cardiac death.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Pathogenesis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None/>
            </a:pPr>
            <a:r>
              <a:rPr lang="en-US" dirty="0" smtClean="0"/>
              <a:t>Inadequate coronary perfusion occurs from preexisting atherosclerotic lesion and superimposed thrombosis or vasospasm</a:t>
            </a:r>
            <a:r>
              <a:rPr lang="ar-IQ" dirty="0" smtClean="0"/>
              <a:t>. </a:t>
            </a:r>
            <a:endParaRPr lang="en-US" dirty="0" smtClean="0"/>
          </a:p>
          <a:p>
            <a:pPr lvl="0" algn="l" rtl="0">
              <a:buNone/>
            </a:pPr>
            <a:r>
              <a:rPr lang="en-US" dirty="0" smtClean="0"/>
              <a:t>A lesion obstructing 70</a:t>
            </a:r>
            <a:r>
              <a:rPr lang="ar-IQ" dirty="0" smtClean="0"/>
              <a:t>-</a:t>
            </a:r>
            <a:r>
              <a:rPr lang="en-US" dirty="0" smtClean="0"/>
              <a:t>75</a:t>
            </a:r>
            <a:r>
              <a:rPr lang="ar-IQ" dirty="0" smtClean="0"/>
              <a:t>% </a:t>
            </a:r>
            <a:r>
              <a:rPr lang="en-US" dirty="0" smtClean="0"/>
              <a:t>of the vessel lumen causes symptomatic ischemia only on in the setting of increased demands</a:t>
            </a:r>
            <a:r>
              <a:rPr lang="ar-IQ" dirty="0" smtClean="0"/>
              <a:t>. </a:t>
            </a:r>
            <a:endParaRPr lang="en-US" dirty="0" smtClean="0"/>
          </a:p>
          <a:p>
            <a:pPr lvl="0" algn="l" rtl="0">
              <a:buNone/>
            </a:pPr>
            <a:r>
              <a:rPr lang="en-US" dirty="0" smtClean="0"/>
              <a:t>While 90</a:t>
            </a:r>
            <a:r>
              <a:rPr lang="ar-IQ" dirty="0" smtClean="0"/>
              <a:t>% </a:t>
            </a:r>
            <a:r>
              <a:rPr lang="en-US" dirty="0" smtClean="0"/>
              <a:t>occlusion lead to inadequate coronary blood flow</a:t>
            </a:r>
            <a:r>
              <a:rPr lang="ar-IQ" dirty="0" smtClean="0"/>
              <a:t>. </a:t>
            </a: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If obstruction occurs at a slow rate it may be able to stimulate collaterals and then protect against MI even in complete obstruction</a:t>
            </a:r>
            <a:r>
              <a:rPr lang="ar-IQ" dirty="0" smtClean="0"/>
              <a:t>. </a:t>
            </a:r>
            <a:endParaRPr lang="en-US" dirty="0" smtClean="0"/>
          </a:p>
          <a:p>
            <a:pPr lvl="0" algn="l" rtl="0">
              <a:buNone/>
            </a:pPr>
            <a:r>
              <a:rPr lang="en-US" dirty="0" smtClean="0"/>
              <a:t>Three major coronary arteries may be affected</a:t>
            </a:r>
            <a:r>
              <a:rPr lang="ar-IQ" dirty="0" smtClean="0"/>
              <a:t>. </a:t>
            </a:r>
            <a:r>
              <a:rPr lang="en-US" dirty="0" smtClean="0"/>
              <a:t>LAD, LCX and RCA</a:t>
            </a:r>
            <a:r>
              <a:rPr lang="ar-IQ" dirty="0" smtClean="0"/>
              <a:t>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Role of acute plaque </a:t>
            </a:r>
            <a:r>
              <a:rPr lang="en-US" b="1" dirty="0" smtClean="0"/>
              <a:t>changes: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Unstable angina, acute MI, and SCD occur due to acute changes within the plaque which is due to</a:t>
            </a:r>
          </a:p>
          <a:p>
            <a:pPr algn="l">
              <a:buNone/>
            </a:pPr>
            <a:r>
              <a:rPr lang="en-US" dirty="0" smtClean="0"/>
              <a:t>1-Rupture, fissuring or ulceration exposing highly thrombogenic plaque constituents</a:t>
            </a:r>
            <a:r>
              <a:rPr lang="ar-IQ" dirty="0" smtClean="0"/>
              <a:t>.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2-Hemorrhage in to the core of the plaque</a:t>
            </a:r>
            <a:r>
              <a:rPr lang="ar-IQ" dirty="0" smtClean="0"/>
              <a:t>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5440" y="381640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500" b="1" dirty="0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Processes involved in reduction of blood flow during an acute coronary event.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7520" y="6283380"/>
            <a:ext cx="2534400" cy="505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74080" y="979303"/>
            <a:ext cx="3800160" cy="48936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74081" y="5972307"/>
            <a:ext cx="3918240" cy="309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1100" b="1" dirty="0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Sheppard L , </a:t>
            </a:r>
            <a:r>
              <a:rPr lang="en-GB" sz="1100" b="1" dirty="0" err="1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Channer</a:t>
            </a:r>
            <a:r>
              <a:rPr lang="en-GB" sz="1100" b="1" dirty="0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 K </a:t>
            </a:r>
            <a:r>
              <a:rPr lang="en-GB" sz="1100" b="1" dirty="0" err="1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Contin</a:t>
            </a:r>
            <a:r>
              <a:rPr lang="en-GB" sz="1100" b="1" dirty="0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 </a:t>
            </a:r>
            <a:r>
              <a:rPr lang="en-GB" sz="1100" b="1" dirty="0" err="1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Educ</a:t>
            </a:r>
            <a:r>
              <a:rPr lang="en-GB" sz="1100" b="1" dirty="0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 </a:t>
            </a:r>
            <a:r>
              <a:rPr lang="en-GB" sz="1100" b="1" dirty="0" err="1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Anaesth</a:t>
            </a:r>
            <a:r>
              <a:rPr lang="en-GB" sz="1100" b="1" dirty="0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 </a:t>
            </a:r>
            <a:r>
              <a:rPr lang="en-GB" sz="1100" b="1" dirty="0" err="1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Crit</a:t>
            </a:r>
            <a:r>
              <a:rPr lang="en-GB" sz="1100" b="1" dirty="0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 Care Pain 2004;4:175-180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920" y="6450438"/>
            <a:ext cx="4930560" cy="3470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77761" indent="-7776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Continuing Education in Anaesthesia, Critical Care &amp; Pain | Volume 4 Number 6 2004 © The Board of Management and Trustees of the British Journal of Anaesthesia 2004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Role of vasoconstriction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Vasoconstriction directly compromises lumen diameter, adrenergic stimulation cause vasospasm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Angina pectoris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Is intermittent chest pain caused by transient reversible myocardial ischemia. It is of 3 types.</a:t>
            </a:r>
          </a:p>
          <a:p>
            <a:pPr algn="l" rtl="0">
              <a:buNone/>
            </a:pPr>
            <a:r>
              <a:rPr lang="en-US" dirty="0" smtClean="0"/>
              <a:t>1</a:t>
            </a:r>
            <a:r>
              <a:rPr lang="ar-IQ" dirty="0" smtClean="0"/>
              <a:t>- </a:t>
            </a:r>
            <a:r>
              <a:rPr lang="en-US" dirty="0" smtClean="0"/>
              <a:t>Typical or stable angina</a:t>
            </a:r>
            <a:r>
              <a:rPr lang="ar-IQ" dirty="0" smtClean="0"/>
              <a:t>: </a:t>
            </a:r>
            <a:r>
              <a:rPr lang="en-US" dirty="0" smtClean="0"/>
              <a:t>Episodic chest pain associated with exertion</a:t>
            </a:r>
            <a:r>
              <a:rPr lang="ar-IQ" dirty="0" smtClean="0"/>
              <a:t>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</a:t>
            </a:r>
            <a:r>
              <a:rPr lang="ar-IQ" dirty="0" smtClean="0"/>
              <a:t>-</a:t>
            </a:r>
            <a:r>
              <a:rPr lang="en-US" dirty="0" err="1" smtClean="0"/>
              <a:t>Prinzmetal</a:t>
            </a:r>
            <a:r>
              <a:rPr lang="en-US" dirty="0" smtClean="0"/>
              <a:t> angina (Variant angina</a:t>
            </a:r>
            <a:r>
              <a:rPr lang="ar-IQ" dirty="0" err="1" smtClean="0"/>
              <a:t>(</a:t>
            </a:r>
            <a:r>
              <a:rPr lang="ar-IQ" dirty="0" smtClean="0"/>
              <a:t> </a:t>
            </a:r>
            <a:r>
              <a:rPr lang="en-US" dirty="0" smtClean="0"/>
              <a:t>occurring at rest due to coronary artery spasm</a:t>
            </a:r>
            <a:r>
              <a:rPr lang="ar-IQ" dirty="0" smtClean="0"/>
              <a:t>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</a:t>
            </a:r>
            <a:r>
              <a:rPr lang="ar-IQ" dirty="0" smtClean="0"/>
              <a:t>- </a:t>
            </a:r>
            <a:r>
              <a:rPr lang="en-US" dirty="0" smtClean="0"/>
              <a:t>Unstable angina</a:t>
            </a:r>
            <a:r>
              <a:rPr lang="ar-IQ" dirty="0" smtClean="0"/>
              <a:t>: </a:t>
            </a:r>
            <a:r>
              <a:rPr lang="en-US" dirty="0" smtClean="0"/>
              <a:t>Is characterized by increasing frequency of pain with progressively less exertion</a:t>
            </a:r>
            <a:r>
              <a:rPr lang="ar-IQ" dirty="0" smtClean="0"/>
              <a:t>.</a:t>
            </a:r>
            <a:endParaRPr lang="en-US" dirty="0" smtClean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Myocardial infarction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Is a necrosis of heart muscle resulting from ischemia. Most MI are caused by coronary artery thrombosis</a:t>
            </a:r>
            <a:r>
              <a:rPr lang="ar-IQ" dirty="0" smtClean="0"/>
              <a:t>.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529</Words>
  <Application>Microsoft Office PowerPoint</Application>
  <PresentationFormat>On-screen Show (4:3)</PresentationFormat>
  <Paragraphs>47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Ischemic Heart Diseases</vt:lpstr>
      <vt:lpstr>PowerPoint Presentation</vt:lpstr>
      <vt:lpstr>Pathogenesis</vt:lpstr>
      <vt:lpstr>PowerPoint Presentation</vt:lpstr>
      <vt:lpstr>Role of acute plaque changes: </vt:lpstr>
      <vt:lpstr>PowerPoint Presentation</vt:lpstr>
      <vt:lpstr>Role of vasoconstriction </vt:lpstr>
      <vt:lpstr>Angina pectoris</vt:lpstr>
      <vt:lpstr>  Myocardial infarction </vt:lpstr>
      <vt:lpstr>Morphology:</vt:lpstr>
      <vt:lpstr>PowerPoint Presentation</vt:lpstr>
      <vt:lpstr>Complications: </vt:lpstr>
      <vt:lpstr>Chronic ischemic heart disease: </vt:lpstr>
      <vt:lpstr>Sudden Cardiac death: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Ischemic Heart Diseases</dc:title>
  <dc:creator/>
  <cp:lastModifiedBy>HP</cp:lastModifiedBy>
  <cp:revision>18</cp:revision>
  <dcterms:created xsi:type="dcterms:W3CDTF">2006-08-16T00:00:00Z</dcterms:created>
  <dcterms:modified xsi:type="dcterms:W3CDTF">2016-01-07T04:00:46Z</dcterms:modified>
</cp:coreProperties>
</file>